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392" y="-6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F7C83D03-B5DF-4CDC-8D28-BE329D3C193D}"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5DB3A2-6B03-410F-B494-362C48005F13}" type="slidenum">
              <a:rPr lang="ru-RU" smtClean="0"/>
              <a:t>‹#›</a:t>
            </a:fld>
            <a:endParaRPr lang="ru-RU"/>
          </a:p>
        </p:txBody>
      </p:sp>
    </p:spTree>
    <p:extLst>
      <p:ext uri="{BB962C8B-B14F-4D97-AF65-F5344CB8AC3E}">
        <p14:creationId xmlns:p14="http://schemas.microsoft.com/office/powerpoint/2010/main" val="897694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7C83D03-B5DF-4CDC-8D28-BE329D3C193D}"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5DB3A2-6B03-410F-B494-362C48005F13}" type="slidenum">
              <a:rPr lang="ru-RU" smtClean="0"/>
              <a:t>‹#›</a:t>
            </a:fld>
            <a:endParaRPr lang="ru-RU"/>
          </a:p>
        </p:txBody>
      </p:sp>
    </p:spTree>
    <p:extLst>
      <p:ext uri="{BB962C8B-B14F-4D97-AF65-F5344CB8AC3E}">
        <p14:creationId xmlns:p14="http://schemas.microsoft.com/office/powerpoint/2010/main" val="199035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7C83D03-B5DF-4CDC-8D28-BE329D3C193D}"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5DB3A2-6B03-410F-B494-362C48005F13}" type="slidenum">
              <a:rPr lang="ru-RU" smtClean="0"/>
              <a:t>‹#›</a:t>
            </a:fld>
            <a:endParaRPr lang="ru-RU"/>
          </a:p>
        </p:txBody>
      </p:sp>
    </p:spTree>
    <p:extLst>
      <p:ext uri="{BB962C8B-B14F-4D97-AF65-F5344CB8AC3E}">
        <p14:creationId xmlns:p14="http://schemas.microsoft.com/office/powerpoint/2010/main" val="2336288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F7C83D03-B5DF-4CDC-8D28-BE329D3C193D}"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5DB3A2-6B03-410F-B494-362C48005F13}" type="slidenum">
              <a:rPr lang="ru-RU" smtClean="0"/>
              <a:t>‹#›</a:t>
            </a:fld>
            <a:endParaRPr lang="ru-RU"/>
          </a:p>
        </p:txBody>
      </p:sp>
    </p:spTree>
    <p:extLst>
      <p:ext uri="{BB962C8B-B14F-4D97-AF65-F5344CB8AC3E}">
        <p14:creationId xmlns:p14="http://schemas.microsoft.com/office/powerpoint/2010/main" val="1247264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F7C83D03-B5DF-4CDC-8D28-BE329D3C193D}" type="datetimeFigureOut">
              <a:rPr lang="ru-RU" smtClean="0"/>
              <a:t>02.09.2024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D35DB3A2-6B03-410F-B494-362C48005F13}" type="slidenum">
              <a:rPr lang="ru-RU" smtClean="0"/>
              <a:t>‹#›</a:t>
            </a:fld>
            <a:endParaRPr lang="ru-RU"/>
          </a:p>
        </p:txBody>
      </p:sp>
    </p:spTree>
    <p:extLst>
      <p:ext uri="{BB962C8B-B14F-4D97-AF65-F5344CB8AC3E}">
        <p14:creationId xmlns:p14="http://schemas.microsoft.com/office/powerpoint/2010/main" val="2234635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F7C83D03-B5DF-4CDC-8D28-BE329D3C193D}"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35DB3A2-6B03-410F-B494-362C48005F13}" type="slidenum">
              <a:rPr lang="ru-RU" smtClean="0"/>
              <a:t>‹#›</a:t>
            </a:fld>
            <a:endParaRPr lang="ru-RU"/>
          </a:p>
        </p:txBody>
      </p:sp>
    </p:spTree>
    <p:extLst>
      <p:ext uri="{BB962C8B-B14F-4D97-AF65-F5344CB8AC3E}">
        <p14:creationId xmlns:p14="http://schemas.microsoft.com/office/powerpoint/2010/main" val="3677939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F7C83D03-B5DF-4CDC-8D28-BE329D3C193D}" type="datetimeFigureOut">
              <a:rPr lang="ru-RU" smtClean="0"/>
              <a:t>02.09.2024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D35DB3A2-6B03-410F-B494-362C48005F13}" type="slidenum">
              <a:rPr lang="ru-RU" smtClean="0"/>
              <a:t>‹#›</a:t>
            </a:fld>
            <a:endParaRPr lang="ru-RU"/>
          </a:p>
        </p:txBody>
      </p:sp>
    </p:spTree>
    <p:extLst>
      <p:ext uri="{BB962C8B-B14F-4D97-AF65-F5344CB8AC3E}">
        <p14:creationId xmlns:p14="http://schemas.microsoft.com/office/powerpoint/2010/main" val="1746540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F7C83D03-B5DF-4CDC-8D28-BE329D3C193D}" type="datetimeFigureOut">
              <a:rPr lang="ru-RU" smtClean="0"/>
              <a:t>02.09.2024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D35DB3A2-6B03-410F-B494-362C48005F13}" type="slidenum">
              <a:rPr lang="ru-RU" smtClean="0"/>
              <a:t>‹#›</a:t>
            </a:fld>
            <a:endParaRPr lang="ru-RU"/>
          </a:p>
        </p:txBody>
      </p:sp>
    </p:spTree>
    <p:extLst>
      <p:ext uri="{BB962C8B-B14F-4D97-AF65-F5344CB8AC3E}">
        <p14:creationId xmlns:p14="http://schemas.microsoft.com/office/powerpoint/2010/main" val="3024493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7C83D03-B5DF-4CDC-8D28-BE329D3C193D}" type="datetimeFigureOut">
              <a:rPr lang="ru-RU" smtClean="0"/>
              <a:t>02.09.2024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D35DB3A2-6B03-410F-B494-362C48005F13}" type="slidenum">
              <a:rPr lang="ru-RU" smtClean="0"/>
              <a:t>‹#›</a:t>
            </a:fld>
            <a:endParaRPr lang="ru-RU"/>
          </a:p>
        </p:txBody>
      </p:sp>
    </p:spTree>
    <p:extLst>
      <p:ext uri="{BB962C8B-B14F-4D97-AF65-F5344CB8AC3E}">
        <p14:creationId xmlns:p14="http://schemas.microsoft.com/office/powerpoint/2010/main" val="39486290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7C83D03-B5DF-4CDC-8D28-BE329D3C193D}"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35DB3A2-6B03-410F-B494-362C48005F13}" type="slidenum">
              <a:rPr lang="ru-RU" smtClean="0"/>
              <a:t>‹#›</a:t>
            </a:fld>
            <a:endParaRPr lang="ru-RU"/>
          </a:p>
        </p:txBody>
      </p:sp>
    </p:spTree>
    <p:extLst>
      <p:ext uri="{BB962C8B-B14F-4D97-AF65-F5344CB8AC3E}">
        <p14:creationId xmlns:p14="http://schemas.microsoft.com/office/powerpoint/2010/main" val="1716726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F7C83D03-B5DF-4CDC-8D28-BE329D3C193D}" type="datetimeFigureOut">
              <a:rPr lang="ru-RU" smtClean="0"/>
              <a:t>02.09.2024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D35DB3A2-6B03-410F-B494-362C48005F13}" type="slidenum">
              <a:rPr lang="ru-RU" smtClean="0"/>
              <a:t>‹#›</a:t>
            </a:fld>
            <a:endParaRPr lang="ru-RU"/>
          </a:p>
        </p:txBody>
      </p:sp>
    </p:spTree>
    <p:extLst>
      <p:ext uri="{BB962C8B-B14F-4D97-AF65-F5344CB8AC3E}">
        <p14:creationId xmlns:p14="http://schemas.microsoft.com/office/powerpoint/2010/main" val="41123912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83D03-B5DF-4CDC-8D28-BE329D3C193D}" type="datetimeFigureOut">
              <a:rPr lang="ru-RU" smtClean="0"/>
              <a:t>02.09.2024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5DB3A2-6B03-410F-B494-362C48005F13}" type="slidenum">
              <a:rPr lang="ru-RU" smtClean="0"/>
              <a:t>‹#›</a:t>
            </a:fld>
            <a:endParaRPr lang="ru-RU"/>
          </a:p>
        </p:txBody>
      </p:sp>
    </p:spTree>
    <p:extLst>
      <p:ext uri="{BB962C8B-B14F-4D97-AF65-F5344CB8AC3E}">
        <p14:creationId xmlns:p14="http://schemas.microsoft.com/office/powerpoint/2010/main" val="27043892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404665"/>
            <a:ext cx="7774632" cy="1584175"/>
          </a:xfrm>
        </p:spPr>
        <p:txBody>
          <a:bodyPr/>
          <a:lstStyle/>
          <a:p>
            <a:r>
              <a:rPr lang="kk-KZ" dirty="0"/>
              <a:t>Дәріс </a:t>
            </a:r>
            <a:r>
              <a:rPr lang="ru-RU" dirty="0"/>
              <a:t>6</a:t>
            </a:r>
            <a:br>
              <a:rPr lang="ru-RU" dirty="0"/>
            </a:br>
            <a:endParaRPr lang="ru-RU" dirty="0"/>
          </a:p>
        </p:txBody>
      </p:sp>
      <p:sp>
        <p:nvSpPr>
          <p:cNvPr id="3" name="Подзаголовок 2"/>
          <p:cNvSpPr>
            <a:spLocks noGrp="1"/>
          </p:cNvSpPr>
          <p:nvPr>
            <p:ph type="subTitle" idx="1"/>
          </p:nvPr>
        </p:nvSpPr>
        <p:spPr>
          <a:xfrm>
            <a:off x="1371600" y="1916832"/>
            <a:ext cx="6400800" cy="3721968"/>
          </a:xfrm>
        </p:spPr>
        <p:txBody>
          <a:bodyPr/>
          <a:lstStyle/>
          <a:p>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құжаттаманы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тәртібі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түрлері</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368175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548680"/>
            <a:ext cx="8291264" cy="5577483"/>
          </a:xfrm>
        </p:spPr>
        <p:txBody>
          <a:bodyPr>
            <a:normAutofit fontScale="850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Материалдық </a:t>
            </a:r>
            <a:r>
              <a:rPr lang="kk-KZ" dirty="0">
                <a:latin typeface="Times New Roman" panose="02020603050405020304" pitchFamily="18" charset="0"/>
                <a:cs typeface="Times New Roman" panose="02020603050405020304" pitchFamily="18" charset="0"/>
              </a:rPr>
              <a:t>ресурстардың құны белгіленген тәртіппен бекітілген құрылыс материалдарына, бұйымдары мен конструкцияларына арналған сметалық бағалардың жинақтары бойынша айқындалады.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Жобалау </a:t>
            </a:r>
            <a:r>
              <a:rPr lang="kk-KZ" dirty="0">
                <a:latin typeface="Times New Roman" panose="02020603050405020304" pitchFamily="18" charset="0"/>
                <a:cs typeface="Times New Roman" panose="02020603050405020304" pitchFamily="18" charset="0"/>
              </a:rPr>
              <a:t>деректеріне сәйкес конструкцияларды (металл, темір-бетон және т.б.) бөлшектеу, ғимараттар мен құрылыстарды бұзу жүзеге асырылатын, соның нәтижесінде қайта қолдануға жарамды конструкцияларды, бұйымдар мен материалдарды алу көзделетін немесе жекелеген материалдарды (тас, қиыршықтас, орман және т. б.) құрылысқа ілеспе өндіру жүргізілетін жағдайларда, жергілікті сметалық анықтамалардың қорытындысынан кейін қайтарылатын сомалар келтіріледі.</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730350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260648"/>
            <a:ext cx="8435280" cy="5865515"/>
          </a:xfrm>
        </p:spPr>
        <p:txBody>
          <a:bodyPr>
            <a:normAutofit fontScale="925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Қайтарылатын </a:t>
            </a:r>
            <a:r>
              <a:rPr lang="kk-KZ" dirty="0">
                <a:latin typeface="Times New Roman" panose="02020603050405020304" pitchFamily="18" charset="0"/>
                <a:cs typeface="Times New Roman" panose="02020603050405020304" pitchFamily="18" charset="0"/>
              </a:rPr>
              <a:t>сомалар "оның ішінде қайтарылатын сомалар" деген атаумен жеке жолда көрсетіледі және кейіннен пайдалану үшін алынатын конструкциялардың, материалдар мен бұйымдардың номенклатурасы мен саны негізінде айқындалады.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Материалдарды </a:t>
            </a:r>
            <a:r>
              <a:rPr lang="kk-KZ" dirty="0">
                <a:latin typeface="Times New Roman" panose="02020603050405020304" pitchFamily="18" charset="0"/>
                <a:cs typeface="Times New Roman" panose="02020603050405020304" pitchFamily="18" charset="0"/>
              </a:rPr>
              <a:t>тасымалдаудың сметалық құны тасымалдауға арналған сметалық бағалардың жинақтары бойынша айқындалуға тиіс.</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Негізгі </a:t>
            </a:r>
            <a:r>
              <a:rPr lang="kk-KZ" dirty="0">
                <a:latin typeface="Times New Roman" panose="02020603050405020304" pitchFamily="18" charset="0"/>
                <a:cs typeface="Times New Roman" panose="02020603050405020304" pitchFamily="18" charset="0"/>
              </a:rPr>
              <a:t>жалақыға тікелей Құрылыс және монтаж жұмыстарымен айналысатын жұмысшылар - құрылысшылар мен монтажшылардың жалақысы кіреді.</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582407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76672"/>
            <a:ext cx="8291264" cy="5649491"/>
          </a:xfrm>
        </p:spPr>
        <p:txBody>
          <a:bodyPr>
            <a:normAutofit fontScale="925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Жергілікті </a:t>
            </a:r>
            <a:r>
              <a:rPr lang="kk-KZ" dirty="0">
                <a:latin typeface="Times New Roman" panose="02020603050405020304" pitchFamily="18" charset="0"/>
                <a:cs typeface="Times New Roman" panose="02020603050405020304" pitchFamily="18" charset="0"/>
              </a:rPr>
              <a:t>сметаларда тікелей шығындарда көрсетілетін жалақы құрылысшылар мен монтаждаушылардың жұмысшылары үшін және құрылысшы-жұмысшылар мен монтаждаушылар үшін және құрылыс машиналары мен тетіктерін басқарумен және оларға қызмет көрсетумен айналысатын жұмысшылар үшін жеке есептеледі.</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Жалақыны </a:t>
            </a:r>
            <a:r>
              <a:rPr lang="kk-KZ" dirty="0">
                <a:latin typeface="Times New Roman" panose="02020603050405020304" pitchFamily="18" charset="0"/>
                <a:cs typeface="Times New Roman" panose="02020603050405020304" pitchFamily="18" charset="0"/>
              </a:rPr>
              <a:t>есептеу нормативтік еңбек шығындары мен жұмысшы құрылысшылар мен монтажшылар үшін және құрылыс машиналары мен механизмдерін басқарумен және қызмет көрсетумен айналысатын жұмысшылар үшін адам-сағат құны негізінде орындалады.</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1639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188640"/>
            <a:ext cx="8363272" cy="5937523"/>
          </a:xfrm>
        </p:spPr>
        <p:txBody>
          <a:bodyPr>
            <a:normAutofit fontScale="850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машиналары мен тетіктерін басқарумен және оларға қызмет көрсетумен айналысатын жұмысшылардың еңбегіне ақы төлеу шығындары құрылыс машиналарын пайдалануға арналған шығындардың құрамына енгізіледі.</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Табиғи-климаттық </a:t>
            </a:r>
            <a:r>
              <a:rPr lang="kk-KZ" dirty="0">
                <a:latin typeface="Times New Roman" panose="02020603050405020304" pitchFamily="18" charset="0"/>
                <a:cs typeface="Times New Roman" panose="02020603050405020304" pitchFamily="18" charset="0"/>
              </a:rPr>
              <a:t>жағдайлары ауыр аудандарда объектілер салуды және жұмыс өндірісінің салалық ерекшеліктерін ескеретін сметалық жалақыдағы арттыру коэффициенттері қолданыстағы заңнамаға сәйкес қолданылады.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машиналарын пайдалануға арналған шығындар (машина-сағатпен) және 1 машина-сағаттың тиісті бағасы айқындалады.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машиналарын пайдалану құны сметалық нормалар мен бағалардың тиісті жинағы бойынша анықталады.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5095538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51520" y="116632"/>
            <a:ext cx="8435280" cy="6009531"/>
          </a:xfrm>
        </p:spPr>
        <p:txBody>
          <a:bodyPr>
            <a:normAutofit fontScale="775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Сметалық </a:t>
            </a:r>
            <a:r>
              <a:rPr lang="kk-KZ" dirty="0">
                <a:latin typeface="Times New Roman" panose="02020603050405020304" pitchFamily="18" charset="0"/>
                <a:cs typeface="Times New Roman" panose="02020603050405020304" pitchFamily="18" charset="0"/>
              </a:rPr>
              <a:t>жалақы еңбекке ақы төлеудің мынадай түрлерінен тұрады: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жұмысшылардың негізгі жалақысы;</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машиналар мен механизмдерге қызмет көрсететін жұмысшылардың жалақысы;</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үстеме шығыстар құрамындағы жалақы (үстеме шығыстар массасынан 15%)</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Үстеме </a:t>
            </a:r>
            <a:r>
              <a:rPr lang="kk-KZ" dirty="0">
                <a:latin typeface="Times New Roman" panose="02020603050405020304" pitchFamily="18" charset="0"/>
                <a:cs typeface="Times New Roman" panose="02020603050405020304" pitchFamily="18" charset="0"/>
              </a:rPr>
              <a:t>шығындар-бұл оған қызмет көрсету, ұйымдастыру және басқарудың жалпы өндірістік жағдайларын жасауға байланысты құрылыс-монтаж ұйымдарының шығындарын өтеу үшін қажет қаражат сомасы.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Тікелей </a:t>
            </a:r>
            <a:r>
              <a:rPr lang="kk-KZ" dirty="0">
                <a:latin typeface="Times New Roman" panose="02020603050405020304" pitchFamily="18" charset="0"/>
                <a:cs typeface="Times New Roman" panose="02020603050405020304" pitchFamily="18" charset="0"/>
              </a:rPr>
              <a:t>шығындардағы жалақының (машиналар мен тетіктерге қызмет көрсететін жұмысшылардың негізгі жалақысының) қорытындысына үстеме шығыстар есептеледі. Үстеме шығыстардың нормалары қосымшада келтірілген.</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7499585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219256" cy="5721499"/>
          </a:xfrm>
        </p:spPr>
        <p:txBody>
          <a:bodyPr>
            <a:normAutofit fontScale="92500" lnSpcReduction="10000"/>
          </a:bodyPr>
          <a:lstStyle/>
          <a:p>
            <a:pPr marL="0" indent="0" algn="just">
              <a:buNone/>
            </a:pPr>
            <a:r>
              <a:rPr lang="kk-KZ" dirty="0" smtClean="0">
                <a:latin typeface="Times New Roman" panose="02020603050405020304" pitchFamily="18" charset="0"/>
                <a:cs typeface="Times New Roman" panose="02020603050405020304" pitchFamily="18" charset="0"/>
              </a:rPr>
              <a:t>	Тікелей </a:t>
            </a:r>
            <a:r>
              <a:rPr lang="kk-KZ" dirty="0">
                <a:latin typeface="Times New Roman" panose="02020603050405020304" pitchFamily="18" charset="0"/>
                <a:cs typeface="Times New Roman" panose="02020603050405020304" pitchFamily="18" charset="0"/>
              </a:rPr>
              <a:t>шығындар мен үстеме шығыстар сомасына нормаланбайтын және болжанбаған шығындар (кадрлар даярлау, ғылыми-зерттеу жұмыстары, өндірісті дамыту, құрылыс барысында туындайтын қосымша шығындар және басқалар) 6% мөлшерінде есептеледі.</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Объектілік </a:t>
            </a:r>
            <a:r>
              <a:rPr lang="kk-KZ" dirty="0">
                <a:latin typeface="Times New Roman" panose="02020603050405020304" pitchFamily="18" charset="0"/>
                <a:cs typeface="Times New Roman" panose="02020603050405020304" pitchFamily="18" charset="0"/>
              </a:rPr>
              <a:t>сметалар "құрылыс-монтаждау жұмыстары", "жабдық, жиһаз және инвентарь", "өзге де шығындар"сметалық құнының тиісті бағандары бойынша жұмыстар мен шығындарды топтастыра отырып, жергілікті сметалардың деректерін жинақтау жолымен объектілерге жалпы үлгі нысан бойынша жасалады.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1226113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219256" cy="5721499"/>
          </a:xfrm>
        </p:spPr>
        <p:txBody>
          <a:bodyPr>
            <a:normAutofit fontScale="700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Объектілік </a:t>
            </a:r>
            <a:r>
              <a:rPr lang="kk-KZ" dirty="0">
                <a:latin typeface="Times New Roman" panose="02020603050405020304" pitchFamily="18" charset="0"/>
                <a:cs typeface="Times New Roman" panose="02020603050405020304" pitchFamily="18" charset="0"/>
              </a:rPr>
              <a:t>сметаларда жергілікті сметалардың деректері бойынша нормативтік еңбек сыйымдылығы мен сметалық жалақы көрсетіледі.</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Егер </a:t>
            </a:r>
            <a:r>
              <a:rPr lang="kk-KZ" dirty="0">
                <a:latin typeface="Times New Roman" panose="02020603050405020304" pitchFamily="18" charset="0"/>
                <a:cs typeface="Times New Roman" panose="02020603050405020304" pitchFamily="18" charset="0"/>
              </a:rPr>
              <a:t>объектінің құны бір ғана жергілікті смета бойынша анықталуы мүмкін болса, онда Объектілік смета жасалмайды.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Кәсіпорынның</a:t>
            </a:r>
            <a:r>
              <a:rPr lang="kk-KZ" dirty="0">
                <a:latin typeface="Times New Roman" panose="02020603050405020304" pitchFamily="18" charset="0"/>
                <a:cs typeface="Times New Roman" panose="02020603050405020304" pitchFamily="18" charset="0"/>
              </a:rPr>
              <a:t>, ғимараттардың, құрылыстардың немесе олардың кезектерінің құрылысы құнының сметалық есебі жобалау құжаттамасында көзделген барлық объектілердің құрылысын толық аяқтау үшін қажетті қаражат мөлшерін айқындайтын құжат болып табылады.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құнының сметалық есебі өндірістік және өндірістік емес құрылысқа бөлек жасалады және бекітіледі.</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құнының сметалық есебі ағымдағы баға деңгейінде жасалады.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Кәсіпорынның</a:t>
            </a:r>
            <a:r>
              <a:rPr lang="kk-KZ" dirty="0">
                <a:latin typeface="Times New Roman" panose="02020603050405020304" pitchFamily="18" charset="0"/>
                <a:cs typeface="Times New Roman" panose="02020603050405020304" pitchFamily="18" charset="0"/>
              </a:rPr>
              <a:t>, ғимараттың, құрылыстың немесе оның кезегінің құрылысына арналған жобаның құнының сметалық есебі үлгілік нысан бойынша жасалады.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165283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219256" cy="5721499"/>
          </a:xfrm>
        </p:spPr>
        <p:txBody>
          <a:bodyPr>
            <a:normAutofit fontScale="700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құнының сметалық есептерінде қаражат келесі тараулар бойынша бөлінеді:</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1-тарау Құрылыс аумағындағы дайындық жұмыстарына арналған шығындар.</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2-тарау Құрылыстың негізгі объектілері.</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3-тарау Қосалқы және қызмет көрсету мақсатындағы объектілер.</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4-тарау Энергетикалық шаруашылық объектілері.</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5-тарау Көлік шаруашылығы мен байланыс объектілері.</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6-тарау Сумен жабдықтаудың, кәріздің, жылумен жабдықтаудың және газбен жабдықтаудың сыртқы желілері мен құрылыстары.</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7 тарау Аумақты абаттандыру және көгалдандыру.</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8 тарау. Уақытша ғимараттар мен құрылыстар.</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9-тарау Құрылысқа арналған қосымша шығындар.</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Тиісті </a:t>
            </a:r>
            <a:r>
              <a:rPr lang="kk-KZ" dirty="0">
                <a:latin typeface="Times New Roman" panose="02020603050405020304" pitchFamily="18" charset="0"/>
                <a:cs typeface="Times New Roman" panose="02020603050405020304" pitchFamily="18" charset="0"/>
              </a:rPr>
              <a:t>тарауда көзделетін субъектілер, жұмыстар мен шығындар болмаған жағдайда, бұл тарау келесі тараулардың нөмірлері өзгертілмей өткізіледі.</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762436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88640"/>
            <a:ext cx="8219256" cy="5937523"/>
          </a:xfrm>
        </p:spPr>
        <p:txBody>
          <a:bodyPr>
            <a:normAutofit fontScale="700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Құрылыс </a:t>
            </a:r>
            <a:r>
              <a:rPr lang="kk-KZ" dirty="0">
                <a:latin typeface="Times New Roman" panose="02020603050405020304" pitchFamily="18" charset="0"/>
                <a:cs typeface="Times New Roman" panose="02020603050405020304" pitchFamily="18" charset="0"/>
              </a:rPr>
              <a:t>құнының сметалық есебінде (4-7 - бағандарда) мынадай қорытындылар келтіріледі: әрбір тарау бойынша (тарауда бөлімдер болған кезде - әрбір бөлім бойынша); 1-7, 1-8, 1-9-тараулардың сомасы бойынша; 2001 жылғы базалық бағалардағы сметалық есеп бойынша жиыны.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Құрылыстың </a:t>
            </a:r>
            <a:r>
              <a:rPr lang="kk-KZ" dirty="0">
                <a:latin typeface="Times New Roman" panose="02020603050405020304" pitchFamily="18" charset="0"/>
                <a:cs typeface="Times New Roman" panose="02020603050405020304" pitchFamily="18" charset="0"/>
              </a:rPr>
              <a:t>сметалық құнының 2001 жылғы бағалардың базалық деңгейінен ағымдағы деңгейіне көшу бюджет заңнамасына сәйкес жыл сайын белгіленетін айлық есептік көрсеткіштің (АЕК) өзгеру индексі арқылы жүзеге асырылады.</a:t>
            </a:r>
            <a:endParaRPr lang="ru-RU" dirty="0">
              <a:latin typeface="Times New Roman" panose="02020603050405020304" pitchFamily="18" charset="0"/>
              <a:cs typeface="Times New Roman" panose="02020603050405020304" pitchFamily="18" charset="0"/>
            </a:endParaRPr>
          </a:p>
          <a:p>
            <a:pPr marL="0" indent="0" algn="ctr">
              <a:buNone/>
            </a:pPr>
            <a:r>
              <a:rPr lang="kk-KZ" dirty="0">
                <a:latin typeface="Times New Roman" panose="02020603050405020304" pitchFamily="18" charset="0"/>
                <a:cs typeface="Times New Roman" panose="02020603050405020304" pitchFamily="18" charset="0"/>
              </a:rPr>
              <a:t>Импр = МРПтек / МРП2001,</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мұнда МРПтек-ағымдағы жылы бюджет заңнамасына сәйкес белгіленетін айлық есептік көрсеткіш;</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МПР 2001-2001 жылы бюджет заңнамасына сәйкес белгіленетін айлық есептік көрсеткіш 775 теңгеге тең.</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Алынған сома "200 жылдың ағымдағы бағаларындағы сметалық есеп бойынша жиыны"жолында көрсетіледі.</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24622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404664"/>
            <a:ext cx="8291264" cy="5721499"/>
          </a:xfrm>
        </p:spPr>
        <p:txBody>
          <a:bodyPr>
            <a:normAutofit fontScale="85000" lnSpcReduction="10000"/>
          </a:bodyPr>
          <a:lstStyle/>
          <a:p>
            <a:pPr marL="0" indent="0" algn="just">
              <a:buNone/>
            </a:pPr>
            <a:r>
              <a:rPr lang="kk-KZ" dirty="0" smtClean="0">
                <a:latin typeface="Times New Roman" panose="02020603050405020304" pitchFamily="18" charset="0"/>
                <a:cs typeface="Times New Roman" panose="02020603050405020304" pitchFamily="18" charset="0"/>
              </a:rPr>
              <a:t>	Қолданыстағы </a:t>
            </a:r>
            <a:r>
              <a:rPr lang="kk-KZ" dirty="0">
                <a:latin typeface="Times New Roman" panose="02020603050405020304" pitchFamily="18" charset="0"/>
                <a:cs typeface="Times New Roman" panose="02020603050405020304" pitchFamily="18" charset="0"/>
              </a:rPr>
              <a:t>заңнамада белгіленген және құрылыс құнының құрамдастарында ескерілмеген салықтар, алымдар, міндетті төлемдер "200_ жылғы ағымдағы бағалардағы сметалық есеп бойынша ЖИЫНЫ" деген жолдан кейін 2% мөлшерінде есепке алынады (гр.7,8).</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Қосылған </a:t>
            </a:r>
            <a:r>
              <a:rPr lang="kk-KZ" dirty="0">
                <a:latin typeface="Times New Roman" panose="02020603050405020304" pitchFamily="18" charset="0"/>
                <a:cs typeface="Times New Roman" panose="02020603050405020304" pitchFamily="18" charset="0"/>
              </a:rPr>
              <a:t>құн салығы (ҚҚС) салықтарды, алымдарды, міндетті төлемдерді ескере отырып, бағалардың ағымдағы деңгейіндегі сметалық құннан Қазақстан Республикасының заңнамасында белгіленетін мөлшерде қабылданады (гр.7,8).</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Құрылыстың </a:t>
            </a:r>
            <a:r>
              <a:rPr lang="kk-KZ" dirty="0">
                <a:latin typeface="Times New Roman" panose="02020603050405020304" pitchFamily="18" charset="0"/>
                <a:cs typeface="Times New Roman" panose="02020603050405020304" pitchFamily="18" charset="0"/>
              </a:rPr>
              <a:t>құны қосылған құн салығын ескере отырып, бағаның ағымдағы деңгейіндегі сметалық құн болып саналады.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783402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404664"/>
            <a:ext cx="8219256" cy="5721499"/>
          </a:xfrm>
        </p:spPr>
        <p:txBody>
          <a:bodyPr>
            <a:normAutofit fontScale="92500" lnSpcReduction="20000"/>
          </a:bodyPr>
          <a:lstStyle/>
          <a:p>
            <a:pPr marL="0" indent="0" algn="just">
              <a:buNone/>
            </a:pPr>
            <a:r>
              <a:rPr lang="ru-RU" dirty="0" smtClean="0"/>
              <a:t>	</a:t>
            </a:r>
            <a:r>
              <a:rPr lang="ru-RU" dirty="0" err="1" smtClean="0">
                <a:latin typeface="Times New Roman" panose="02020603050405020304" pitchFamily="18" charset="0"/>
                <a:cs typeface="Times New Roman" panose="02020603050405020304" pitchFamily="18" charset="0"/>
              </a:rPr>
              <a:t>Құрылыстың</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құнын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айқындау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қолданыстағы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заңнама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нормативтер</a:t>
            </a: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нормалар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бағалар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табылады</a:t>
            </a:r>
            <a:r>
              <a:rPr lang="ru-RU" dirty="0">
                <a:latin typeface="Times New Roman" panose="02020603050405020304" pitchFamily="18" charset="0"/>
                <a:cs typeface="Times New Roman" panose="02020603050405020304" pitchFamily="18" charset="0"/>
              </a:rPr>
              <a:t>.</a:t>
            </a:r>
          </a:p>
          <a:p>
            <a:pPr marL="0" indent="0" algn="just">
              <a:buNone/>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Құрылымдық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инвестицияларға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құрылыс-монтаждау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ұйымдарының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қызметін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жоспарлау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тәртібіне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сәйкес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құрылыстың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мынадай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жұмыстар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шығындар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бөлінеді</a:t>
            </a:r>
            <a:r>
              <a:rPr lang="ru-RU" dirty="0">
                <a:latin typeface="Times New Roman" panose="02020603050405020304" pitchFamily="18" charset="0"/>
                <a:cs typeface="Times New Roman" panose="02020603050405020304" pitchFamily="18" charset="0"/>
              </a:rPr>
              <a:t>:</a:t>
            </a:r>
          </a:p>
          <a:p>
            <a:pPr marL="0" indent="0" algn="just">
              <a:buNone/>
            </a:pP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a:t>
            </a:r>
            <a:r>
              <a:rPr lang="ru-RU" dirty="0">
                <a:latin typeface="Times New Roman" panose="02020603050405020304" pitchFamily="18" charset="0"/>
                <a:cs typeface="Times New Roman" panose="02020603050405020304" pitchFamily="18" charset="0"/>
              </a:rPr>
              <a:t>-монтаж </a:t>
            </a:r>
            <a:r>
              <a:rPr lang="ru-RU" dirty="0" err="1">
                <a:latin typeface="Times New Roman" panose="02020603050405020304" pitchFamily="18" charset="0"/>
                <a:cs typeface="Times New Roman" panose="02020603050405020304" pitchFamily="18" charset="0"/>
              </a:rPr>
              <a:t>жұмыстары</a:t>
            </a:r>
            <a:r>
              <a:rPr lang="ru-RU" dirty="0">
                <a:latin typeface="Times New Roman" panose="02020603050405020304" pitchFamily="18" charset="0"/>
                <a:cs typeface="Times New Roman" panose="02020603050405020304" pitchFamily="18" charset="0"/>
              </a:rPr>
              <a:t>;</a:t>
            </a:r>
          </a:p>
          <a:p>
            <a:pPr marL="0" indent="0" algn="just">
              <a:buNone/>
            </a:pPr>
            <a:r>
              <a:rPr lang="ru-RU" dirty="0">
                <a:latin typeface="Times New Roman" panose="02020603050405020304" pitchFamily="18" charset="0"/>
                <a:cs typeface="Times New Roman" panose="02020603050405020304" pitchFamily="18" charset="0"/>
              </a:rPr>
              <a:t>-</a:t>
            </a:r>
            <a:r>
              <a:rPr lang="ru-RU" dirty="0" err="1">
                <a:latin typeface="Times New Roman" panose="02020603050405020304" pitchFamily="18" charset="0"/>
                <a:cs typeface="Times New Roman" panose="02020603050405020304" pitchFamily="18" charset="0"/>
              </a:rPr>
              <a:t>технологиялық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жабдықты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жиһазды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инвентарьді </a:t>
            </a:r>
            <a:r>
              <a:rPr lang="ru-RU" dirty="0" err="1">
                <a:latin typeface="Times New Roman" panose="02020603050405020304" pitchFamily="18" charset="0"/>
                <a:cs typeface="Times New Roman" panose="02020603050405020304" pitchFamily="18" charset="0"/>
              </a:rPr>
              <a:t>сатып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дайындауға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арналған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шығындар</a:t>
            </a:r>
            <a:r>
              <a:rPr lang="ru-RU" dirty="0">
                <a:latin typeface="Times New Roman" panose="02020603050405020304" pitchFamily="18" charset="0"/>
                <a:cs typeface="Times New Roman" panose="02020603050405020304" pitchFamily="18" charset="0"/>
              </a:rPr>
              <a:t>;</a:t>
            </a:r>
          </a:p>
          <a:p>
            <a:pPr marL="0" indent="0" algn="just">
              <a:buNone/>
            </a:pPr>
            <a:r>
              <a:rPr lang="ru-RU" dirty="0">
                <a:latin typeface="Times New Roman" panose="02020603050405020304" pitchFamily="18" charset="0"/>
                <a:cs typeface="Times New Roman" panose="02020603050405020304" pitchFamily="18" charset="0"/>
              </a:rPr>
              <a:t>- бас</a:t>
            </a:r>
            <a:r>
              <a:rPr lang="kk-KZ" dirty="0">
                <a:latin typeface="Times New Roman" panose="02020603050405020304" pitchFamily="18" charset="0"/>
                <a:cs typeface="Times New Roman" panose="02020603050405020304" pitchFamily="18" charset="0"/>
              </a:rPr>
              <a:t>қада </a:t>
            </a:r>
            <a:r>
              <a:rPr lang="ru-RU" dirty="0" err="1">
                <a:latin typeface="Times New Roman" panose="02020603050405020304" pitchFamily="18" charset="0"/>
                <a:cs typeface="Times New Roman" panose="02020603050405020304" pitchFamily="18" charset="0"/>
              </a:rPr>
              <a:t>шығындар</a:t>
            </a:r>
            <a:r>
              <a:rPr lang="ru-RU"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20953504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548680"/>
            <a:ext cx="8229600" cy="4525963"/>
          </a:xfrm>
        </p:spPr>
        <p:txBody>
          <a:bodyPr>
            <a:noAutofit/>
          </a:bodyPr>
          <a:lstStyle/>
          <a:p>
            <a:pPr marL="0" indent="0" algn="just">
              <a:buNone/>
            </a:pPr>
            <a:r>
              <a:rPr lang="kk-KZ" sz="2400" dirty="0" smtClean="0">
                <a:latin typeface="Times New Roman" panose="02020603050405020304" pitchFamily="18" charset="0"/>
                <a:cs typeface="Times New Roman" panose="02020603050405020304" pitchFamily="18" charset="0"/>
              </a:rPr>
              <a:t>	Құрылыстың </a:t>
            </a:r>
            <a:r>
              <a:rPr lang="kk-KZ" sz="2400" dirty="0">
                <a:latin typeface="Times New Roman" panose="02020603050405020304" pitchFamily="18" charset="0"/>
                <a:cs typeface="Times New Roman" panose="02020603050405020304" pitchFamily="18" charset="0"/>
              </a:rPr>
              <a:t>құны жобалау құжаттамасы әзірленген инвестициялардың негіздемелерінде немесе техникалық-экономикалық негіздемеде көзделген есептік құнға сәйкес келуі немесе одан төмен болуы тиіс.</a:t>
            </a:r>
            <a:endParaRPr lang="ru-RU" sz="2400" dirty="0">
              <a:latin typeface="Times New Roman" panose="02020603050405020304" pitchFamily="18" charset="0"/>
              <a:cs typeface="Times New Roman" panose="02020603050405020304" pitchFamily="18" charset="0"/>
            </a:endParaRPr>
          </a:p>
          <a:p>
            <a:pPr marL="0" indent="0" algn="just">
              <a:buNone/>
            </a:pPr>
            <a:r>
              <a:rPr lang="kk-KZ" sz="2400" dirty="0" smtClean="0">
                <a:latin typeface="Times New Roman" panose="02020603050405020304" pitchFamily="18" charset="0"/>
                <a:cs typeface="Times New Roman" panose="02020603050405020304" pitchFamily="18" charset="0"/>
              </a:rPr>
              <a:t>	Ағымдағы </a:t>
            </a:r>
            <a:r>
              <a:rPr lang="kk-KZ" sz="2400" dirty="0">
                <a:latin typeface="Times New Roman" panose="02020603050405020304" pitchFamily="18" charset="0"/>
                <a:cs typeface="Times New Roman" panose="02020603050405020304" pitchFamily="18" charset="0"/>
              </a:rPr>
              <a:t>баға деңгейінде жобалау-сметалық құжаттама құрамында айқындалған құрылыстың сметалық құнын Тапсырыс беруші оны конкурстық құжаттама құрамында ең жоғары деп жариялау үшін пайдалана алады.</a:t>
            </a:r>
            <a:endParaRPr lang="ru-RU" sz="2400" dirty="0">
              <a:latin typeface="Times New Roman" panose="02020603050405020304" pitchFamily="18" charset="0"/>
              <a:cs typeface="Times New Roman" panose="02020603050405020304" pitchFamily="18" charset="0"/>
            </a:endParaRPr>
          </a:p>
          <a:p>
            <a:pPr marL="0" indent="0" algn="just">
              <a:buNone/>
            </a:pPr>
            <a:r>
              <a:rPr lang="kk-KZ" sz="2400" dirty="0" smtClean="0">
                <a:latin typeface="Times New Roman" panose="02020603050405020304" pitchFamily="18" charset="0"/>
                <a:cs typeface="Times New Roman" panose="02020603050405020304" pitchFamily="18" charset="0"/>
              </a:rPr>
              <a:t>	Құрылыстың </a:t>
            </a:r>
            <a:r>
              <a:rPr lang="kk-KZ" sz="2400" dirty="0">
                <a:latin typeface="Times New Roman" panose="02020603050405020304" pitchFamily="18" charset="0"/>
                <a:cs typeface="Times New Roman" panose="02020603050405020304" pitchFamily="18" charset="0"/>
              </a:rPr>
              <a:t>бағасы ашық болуы мүмкін, яғни құрылыс барысында Шарттың (келісім шарттың) талаптарына сәйкес нақтыланатын немесе тұрлаулы (түпкілікті, объект құрылысының бүкіл кезеңіне өзгермеген)болуы мүмкін.</a:t>
            </a:r>
            <a:endParaRPr lang="ru-RU" sz="2400" dirty="0">
              <a:latin typeface="Times New Roman" panose="02020603050405020304" pitchFamily="18" charset="0"/>
              <a:cs typeface="Times New Roman" panose="02020603050405020304" pitchFamily="18" charset="0"/>
            </a:endParaRPr>
          </a:p>
          <a:p>
            <a:pPr marL="0" indent="0" algn="just">
              <a:buNone/>
            </a:pPr>
            <a:r>
              <a:rPr lang="kk-KZ" sz="2400" dirty="0" smtClean="0">
                <a:latin typeface="Times New Roman" panose="02020603050405020304" pitchFamily="18" charset="0"/>
                <a:cs typeface="Times New Roman" panose="02020603050405020304" pitchFamily="18" charset="0"/>
              </a:rPr>
              <a:t>	Мердігерлік </a:t>
            </a:r>
            <a:r>
              <a:rPr lang="kk-KZ" sz="2400" dirty="0">
                <a:latin typeface="Times New Roman" panose="02020603050405020304" pitchFamily="18" charset="0"/>
                <a:cs typeface="Times New Roman" panose="02020603050405020304" pitchFamily="18" charset="0"/>
              </a:rPr>
              <a:t>шарттардың құрамында тапсырысшы мен мердігер құрылыс өніміне шарттық баға ведомосын ресімдей алады.</a:t>
            </a:r>
            <a:endParaRPr lang="ru-RU" sz="2400" dirty="0">
              <a:latin typeface="Times New Roman" panose="02020603050405020304" pitchFamily="18" charset="0"/>
              <a:cs typeface="Times New Roman" panose="02020603050405020304" pitchFamily="18" charset="0"/>
            </a:endParaRPr>
          </a:p>
          <a:p>
            <a:pPr algn="just"/>
            <a:endParaRPr lang="ru-RU"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0783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548680"/>
            <a:ext cx="8219256" cy="5577483"/>
          </a:xfrm>
        </p:spPr>
        <p:txBody>
          <a:bodyPr>
            <a:normAutofit fontScale="92500"/>
          </a:bodyPr>
          <a:lstStyle/>
          <a:p>
            <a:pPr marL="0" indent="0" algn="just">
              <a:buNone/>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Жобаланатын</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ғимараттар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құрылыстар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кәсіпорындары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құрылысының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құнын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кезектерін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айқындау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мынадай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түрдегі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құжаттама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жасалады</a:t>
            </a:r>
            <a:r>
              <a:rPr lang="ru-RU" dirty="0">
                <a:latin typeface="Times New Roman" panose="02020603050405020304" pitchFamily="18" charset="0"/>
                <a:cs typeface="Times New Roman" panose="02020603050405020304" pitchFamily="18" charset="0"/>
              </a:rPr>
              <a:t>.</a:t>
            </a:r>
          </a:p>
          <a:p>
            <a:pPr marL="0" indent="0" algn="just">
              <a:buNone/>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Жергілікті</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бастапқы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құжаттар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жобалау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құжаттамасында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үлгілік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нысандар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айқындалатын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көлемдер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ғимараттар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құрылыстар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алаңдық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жұмыстар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жұмыстар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шығындардың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жекелеген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түрлеріне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жасалады</a:t>
            </a:r>
            <a:r>
              <a:rPr lang="ru-RU" dirty="0">
                <a:latin typeface="Times New Roman" panose="02020603050405020304" pitchFamily="18" charset="0"/>
                <a:cs typeface="Times New Roman" panose="02020603050405020304" pitchFamily="18" charset="0"/>
              </a:rPr>
              <a:t>.</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5664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291264" cy="5793507"/>
          </a:xfrm>
        </p:spPr>
        <p:txBody>
          <a:bodyPr>
            <a:normAutofit fontScale="77500" lnSpcReduction="20000"/>
          </a:bodyPr>
          <a:lstStyle/>
          <a:p>
            <a:pPr marL="0" indent="0" algn="just">
              <a:buNone/>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Жергілікті</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жұмыстар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көлемі</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шығындар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мөлшері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түпкілікті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айқындалмаған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нақтылауға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жататын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жағдайларда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үлгілік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нысандар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ғимараттар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құрылыстар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жалпы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алаңдық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жұмыстар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жұмыстар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шығындардың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жекелеген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түрлеріне</a:t>
            </a:r>
            <a:r>
              <a:rPr lang="ru-RU" dirty="0">
                <a:latin typeface="Times New Roman" panose="02020603050405020304" pitchFamily="18" charset="0"/>
                <a:cs typeface="Times New Roman" panose="02020603050405020304" pitchFamily="18" charset="0"/>
              </a:rPr>
              <a:t> де </a:t>
            </a:r>
            <a:r>
              <a:rPr lang="ru-RU" dirty="0" err="1">
                <a:latin typeface="Times New Roman" panose="02020603050405020304" pitchFamily="18" charset="0"/>
                <a:cs typeface="Times New Roman" panose="02020603050405020304" pitchFamily="18" charset="0"/>
              </a:rPr>
              <a:t>жасалады</a:t>
            </a:r>
            <a:r>
              <a:rPr lang="ru-RU" dirty="0">
                <a:latin typeface="Times New Roman" panose="02020603050405020304" pitchFamily="18" charset="0"/>
                <a:cs typeface="Times New Roman" panose="02020603050405020304" pitchFamily="18" charset="0"/>
              </a:rPr>
              <a:t>.</a:t>
            </a:r>
          </a:p>
          <a:p>
            <a:pPr marL="0" indent="0" algn="just">
              <a:buNone/>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Объектілік</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құрамында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тұтастай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объектіге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жергілікті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сметалардан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деректерді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біріктіреді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оның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объектінің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құрылыс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өнімінің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құны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қалыптастырылатын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құжаттар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үлгілік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нысандар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a:t>
            </a:r>
          </a:p>
          <a:p>
            <a:pPr marL="0" indent="0" algn="just">
              <a:buNone/>
            </a:pP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Объектілік</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құрамында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тұтастай</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алғанда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жергілікті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есептер</a:t>
            </a:r>
            <a:r>
              <a:rPr lang="ru-RU" dirty="0">
                <a:latin typeface="Times New Roman" panose="02020603050405020304" pitchFamily="18" charset="0"/>
                <a:cs typeface="Times New Roman" panose="02020603050405020304" pitchFamily="18" charset="0"/>
              </a:rPr>
              <a:t> мен </a:t>
            </a:r>
            <a:r>
              <a:rPr lang="ru-RU" dirty="0" err="1">
                <a:latin typeface="Times New Roman" panose="02020603050405020304" pitchFamily="18" charset="0"/>
                <a:cs typeface="Times New Roman" panose="02020603050405020304" pitchFamily="18" charset="0"/>
              </a:rPr>
              <a:t>жергілікті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сметалардан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алынған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деректерді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біріктіреді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нақтылауға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жатады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үлгілік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нысандар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бойынша</a:t>
            </a:r>
            <a:r>
              <a:rPr lang="ru-RU" dirty="0">
                <a:latin typeface="Times New Roman" panose="02020603050405020304" pitchFamily="18" charset="0"/>
                <a:cs typeface="Times New Roman" panose="02020603050405020304" pitchFamily="18" charset="0"/>
              </a:rPr>
              <a:t>)</a:t>
            </a:r>
            <a:r>
              <a:rPr lang="kk-KZ" dirty="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90358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23528" y="476672"/>
            <a:ext cx="8363272" cy="5649491"/>
          </a:xfrm>
        </p:spPr>
        <p:txBody>
          <a:bodyPr>
            <a:normAutofit fontScale="775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Шығындардың </a:t>
            </a:r>
            <a:r>
              <a:rPr lang="kk-KZ" dirty="0">
                <a:latin typeface="Times New Roman" panose="02020603050405020304" pitchFamily="18" charset="0"/>
                <a:cs typeface="Times New Roman" panose="02020603050405020304" pitchFamily="18" charset="0"/>
              </a:rPr>
              <a:t>жекелеген түрлеріне арналған сметалық есептер, әдетте, жалпы құрылыс бойынша сметалық нормативтерде (үлгілік нысандар бойынша)ескерілмеген шығындарды өтеу үшін қажетті қаражатты айқындау қажет болған жағдайларда жасалады.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Кәсіпорындардың</a:t>
            </a:r>
            <a:r>
              <a:rPr lang="kk-KZ" dirty="0">
                <a:latin typeface="Times New Roman" panose="02020603050405020304" pitchFamily="18" charset="0"/>
                <a:cs typeface="Times New Roman" panose="02020603050405020304" pitchFamily="18" charset="0"/>
              </a:rPr>
              <a:t>, ғимараттар мен құрылыстардың немесе олардың кезектерінің құрылысы құнының сметалық есептері объективті, жергілікті сметалар мен шығындардың жекелеген түрлеріне арналған сметалық есептер негізінде жасалады (үлгілік нысандар бойынша)</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Кәсіпорындардың</a:t>
            </a:r>
            <a:r>
              <a:rPr lang="kk-KZ" dirty="0">
                <a:latin typeface="Times New Roman" panose="02020603050405020304" pitchFamily="18" charset="0"/>
                <a:cs typeface="Times New Roman" panose="02020603050405020304" pitchFamily="18" charset="0"/>
              </a:rPr>
              <a:t>, ғимараттар мен құрылыстардың немесе олардың кезектерінің құрылысы құнының жиынтық сметалық есептеріне бағдарламалар әкімшісінің инвестициялық жобаны іске асыруға арналған шығындары кіреді.</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752642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548680"/>
            <a:ext cx="8147248" cy="5577483"/>
          </a:xfrm>
        </p:spPr>
        <p:txBody>
          <a:bodyPr>
            <a:normAutofit fontScale="85000" lnSpcReduction="20000"/>
          </a:bodyPr>
          <a:lstStyle/>
          <a:p>
            <a:pPr marL="0" indent="0" algn="just">
              <a:buNone/>
            </a:pPr>
            <a:r>
              <a:rPr lang="kk-KZ" dirty="0" smtClean="0">
                <a:latin typeface="Times New Roman" panose="02020603050405020304" pitchFamily="18" charset="0"/>
                <a:cs typeface="Times New Roman" panose="02020603050405020304" pitchFamily="18" charset="0"/>
              </a:rPr>
              <a:t>	Шығындар </a:t>
            </a:r>
            <a:r>
              <a:rPr lang="kk-KZ" dirty="0">
                <a:latin typeface="Times New Roman" panose="02020603050405020304" pitchFamily="18" charset="0"/>
                <a:cs typeface="Times New Roman" panose="02020603050405020304" pitchFamily="18" charset="0"/>
              </a:rPr>
              <a:t>жиынтығы-бұл өндірістік мақсаттағы объектілермен қатар тұрғын үй-азаматтық және басқа да мақсаттағы объектілерге (үлгілік нысандар бойынша)жобалау-сметалық құжаттама жасалған жағдайларда ғимараттар, құрылыстар құрылысының құнын айқындайтын сметалық құжат</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Шығындар </a:t>
            </a:r>
            <a:r>
              <a:rPr lang="kk-KZ" dirty="0">
                <a:latin typeface="Times New Roman" panose="02020603050405020304" pitchFamily="18" charset="0"/>
                <a:cs typeface="Times New Roman" panose="02020603050405020304" pitchFamily="18" charset="0"/>
              </a:rPr>
              <a:t>жиынтығы екі немесе одан да көп жиынтық сметалық шығындарды біріктіруі мүмкін.</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Сметалық </a:t>
            </a:r>
            <a:r>
              <a:rPr lang="kk-KZ" dirty="0">
                <a:latin typeface="Times New Roman" panose="02020603050405020304" pitchFamily="18" charset="0"/>
                <a:cs typeface="Times New Roman" panose="02020603050405020304" pitchFamily="18" charset="0"/>
              </a:rPr>
              <a:t>құжаттаманы жасау кезінде сметалық-нормативтік база қолданылады, онда құрылыс қызметкерлерінің еңбегіне ақы төлеуге арналған шығындар, материалдық-техникалық ресурстар мен көрсетілетін қызметтерге бағалар мен тарифтер 2001 жылы Қазақстан Республикасының инвестициялық - құрылыс саласында тіркелген жағдай бойынша қабылданды.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491333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332656"/>
            <a:ext cx="8291264" cy="5793507"/>
          </a:xfrm>
        </p:spPr>
        <p:txBody>
          <a:bodyPr>
            <a:normAutofit fontScale="92500"/>
          </a:bodyPr>
          <a:lstStyle/>
          <a:p>
            <a:pPr marL="0" indent="0" algn="just">
              <a:buNone/>
            </a:pPr>
            <a:r>
              <a:rPr lang="kk-KZ" dirty="0" smtClean="0">
                <a:latin typeface="Times New Roman" panose="02020603050405020304" pitchFamily="18" charset="0"/>
                <a:cs typeface="Times New Roman" panose="02020603050405020304" pitchFamily="18" charset="0"/>
              </a:rPr>
              <a:t>	Сметалық </a:t>
            </a:r>
            <a:r>
              <a:rPr lang="kk-KZ" dirty="0">
                <a:latin typeface="Times New Roman" panose="02020603050405020304" pitchFamily="18" charset="0"/>
                <a:cs typeface="Times New Roman" panose="02020603050405020304" pitchFamily="18" charset="0"/>
              </a:rPr>
              <a:t>құжаттамадағы құрылыстың сметалық құны базистік-индекстік әдіспен айқындалады.</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Құрылыстың </a:t>
            </a:r>
            <a:r>
              <a:rPr lang="kk-KZ" dirty="0">
                <a:latin typeface="Times New Roman" panose="02020603050405020304" pitchFamily="18" charset="0"/>
                <a:cs typeface="Times New Roman" panose="02020603050405020304" pitchFamily="18" charset="0"/>
              </a:rPr>
              <a:t>сметалық құнын анықтаудың базистік-индекстік әдісі 2001 жылғы бағалардың базистік деңгейінде айқындалған құнға қатысты ағымдағы индекстерді пайдалануға </a:t>
            </a:r>
            <a:r>
              <a:rPr lang="kk-KZ" dirty="0" smtClean="0">
                <a:latin typeface="Times New Roman" panose="02020603050405020304" pitchFamily="18" charset="0"/>
                <a:cs typeface="Times New Roman" panose="02020603050405020304" pitchFamily="18" charset="0"/>
              </a:rPr>
              <a:t>негізделген.</a:t>
            </a:r>
          </a:p>
          <a:p>
            <a:pPr marL="0" indent="0" algn="just">
              <a:buNone/>
            </a:pPr>
            <a:r>
              <a:rPr lang="kk-KZ" dirty="0">
                <a:latin typeface="Times New Roman" panose="02020603050405020304" pitchFamily="18" charset="0"/>
                <a:cs typeface="Times New Roman" panose="02020603050405020304" pitchFamily="18" charset="0"/>
              </a:rPr>
              <a:t>	</a:t>
            </a:r>
            <a:r>
              <a:rPr lang="kk-KZ" dirty="0" smtClean="0">
                <a:latin typeface="Times New Roman" panose="02020603050405020304" pitchFamily="18" charset="0"/>
                <a:cs typeface="Times New Roman" panose="02020603050405020304" pitchFamily="18" charset="0"/>
              </a:rPr>
              <a:t>Жергілікті </a:t>
            </a:r>
            <a:r>
              <a:rPr lang="kk-KZ" dirty="0">
                <a:latin typeface="Times New Roman" panose="02020603050405020304" pitchFamily="18" charset="0"/>
                <a:cs typeface="Times New Roman" panose="02020603050405020304" pitchFamily="18" charset="0"/>
              </a:rPr>
              <a:t>сметалармен (сметалық есептермен) айқындалатын құн құрылыс материалдары мен бұйымдарының негізгі түрлеріне бағаның өңірлік коэффициенттерін ескере отырып, тікелей шығындарды қамтиды.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3319029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620688"/>
            <a:ext cx="8219256" cy="5505475"/>
          </a:xfrm>
        </p:spPr>
        <p:txBody>
          <a:bodyPr>
            <a:normAutofit fontScale="92500"/>
          </a:bodyPr>
          <a:lstStyle/>
          <a:p>
            <a:pPr marL="0" indent="0" algn="just">
              <a:buNone/>
            </a:pPr>
            <a:r>
              <a:rPr lang="kk-KZ" dirty="0" smtClean="0">
                <a:latin typeface="Times New Roman" panose="02020603050405020304" pitchFamily="18" charset="0"/>
                <a:cs typeface="Times New Roman" panose="02020603050405020304" pitchFamily="18" charset="0"/>
              </a:rPr>
              <a:t>	Тікелей </a:t>
            </a:r>
            <a:r>
              <a:rPr lang="kk-KZ" dirty="0">
                <a:latin typeface="Times New Roman" panose="02020603050405020304" pitchFamily="18" charset="0"/>
                <a:cs typeface="Times New Roman" panose="02020603050405020304" pitchFamily="18" charset="0"/>
              </a:rPr>
              <a:t>шығындар шығындарды ескереді:</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материалдар, бұйымдар және конструкциялар;</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жұмысшылардың еңбекақысын төлеу;</a:t>
            </a:r>
            <a:endParaRPr lang="ru-RU" dirty="0">
              <a:latin typeface="Times New Roman" panose="02020603050405020304" pitchFamily="18" charset="0"/>
              <a:cs typeface="Times New Roman" panose="02020603050405020304" pitchFamily="18" charset="0"/>
            </a:endParaRPr>
          </a:p>
          <a:p>
            <a:pPr marL="0" indent="0" algn="just">
              <a:buNone/>
            </a:pPr>
            <a:r>
              <a:rPr lang="kk-KZ" dirty="0">
                <a:latin typeface="Times New Roman" panose="02020603050405020304" pitchFamily="18" charset="0"/>
                <a:cs typeface="Times New Roman" panose="02020603050405020304" pitchFamily="18" charset="0"/>
              </a:rPr>
              <a:t>- құрылыс машиналарын пайдалану.</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Тікелей </a:t>
            </a:r>
            <a:r>
              <a:rPr lang="kk-KZ" dirty="0">
                <a:latin typeface="Times New Roman" panose="02020603050405020304" pitchFamily="18" charset="0"/>
                <a:cs typeface="Times New Roman" panose="02020603050405020304" pitchFamily="18" charset="0"/>
              </a:rPr>
              <a:t>шығындар жергілікті сметаларда жобалық құжаттама бойынша қабылданған жұмыстардың көлемін сметалық нормалар мен бағалаулар жинақтарында келтірілетін тиісті бірлі-жарым бағалауларға көбейту жолымен айқындалады. </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11512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6" y="260648"/>
            <a:ext cx="8291264" cy="5865515"/>
          </a:xfrm>
        </p:spPr>
        <p:txBody>
          <a:bodyPr>
            <a:normAutofit fontScale="85000" lnSpcReduction="20000"/>
          </a:bodyPr>
          <a:lstStyle/>
          <a:p>
            <a:pPr marL="0" indent="0" algn="just">
              <a:buNone/>
            </a:pPr>
            <a:r>
              <a:rPr lang="kk-KZ" dirty="0" smtClean="0"/>
              <a:t>	</a:t>
            </a:r>
            <a:r>
              <a:rPr lang="kk-KZ" dirty="0" smtClean="0">
                <a:latin typeface="Times New Roman" panose="02020603050405020304" pitchFamily="18" charset="0"/>
                <a:cs typeface="Times New Roman" panose="02020603050405020304" pitchFamily="18" charset="0"/>
              </a:rPr>
              <a:t>Тікелей </a:t>
            </a:r>
            <a:r>
              <a:rPr lang="kk-KZ" dirty="0">
                <a:latin typeface="Times New Roman" panose="02020603050405020304" pitchFamily="18" charset="0"/>
                <a:cs typeface="Times New Roman" panose="02020603050405020304" pitchFamily="18" charset="0"/>
              </a:rPr>
              <a:t>шығындарды анықтау үшін қолданылатын барлық сметалық нормативтер сметалық нормалар мен құрылыс және жөндеу-құрылыс жұмыстарына, жабдықтарды монтаждауға және тиісті жинақтардың техникалық бөліктеріне арналған бағалауларды қолдану жөніндегі Жалпы ережелерде қамтылған қағидаларды ескере отырып, құрылыс көзделіп отырған ауданның шарттары үшін қабылдануға тиіс.</a:t>
            </a:r>
            <a:endParaRPr lang="ru-RU" dirty="0">
              <a:latin typeface="Times New Roman" panose="02020603050405020304" pitchFamily="18" charset="0"/>
              <a:cs typeface="Times New Roman" panose="02020603050405020304" pitchFamily="18" charset="0"/>
            </a:endParaRPr>
          </a:p>
          <a:p>
            <a:pPr marL="0" indent="0" algn="just">
              <a:buNone/>
            </a:pPr>
            <a:r>
              <a:rPr lang="kk-KZ" dirty="0" smtClean="0">
                <a:latin typeface="Times New Roman" panose="02020603050405020304" pitchFamily="18" charset="0"/>
                <a:cs typeface="Times New Roman" panose="02020603050405020304" pitchFamily="18" charset="0"/>
              </a:rPr>
              <a:t>	Жергілікті </a:t>
            </a:r>
            <a:r>
              <a:rPr lang="kk-KZ" dirty="0">
                <a:latin typeface="Times New Roman" panose="02020603050405020304" pitchFamily="18" charset="0"/>
                <a:cs typeface="Times New Roman" panose="02020603050405020304" pitchFamily="18" charset="0"/>
              </a:rPr>
              <a:t>сметалар (сметалық есептер) құрамындағы материалдық ресурстардың құны материалдардың, бұйымдардың (бөлшектердің) және конструкциялардың (физикалық өлшем бірліктерінде: м3, м2, т және т.б.) нормативтік қажеттілігі туралы деректер және материалдық ресурс түріне тиісті баға негізге алына отырып айқындалады.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44367434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8</Words>
  <Application>Microsoft Office PowerPoint</Application>
  <PresentationFormat>Экран (4:3)</PresentationFormat>
  <Paragraphs>77</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Тема Office</vt:lpstr>
      <vt:lpstr>Дәріс 6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Дәріс 6</dc:title>
  <dc:creator>Асем Сагидолдина</dc:creator>
  <cp:lastModifiedBy>Асем Сагидолдина</cp:lastModifiedBy>
  <cp:revision>3</cp:revision>
  <dcterms:created xsi:type="dcterms:W3CDTF">2024-09-02T07:50:46Z</dcterms:created>
  <dcterms:modified xsi:type="dcterms:W3CDTF">2024-09-02T08:41:35Z</dcterms:modified>
</cp:coreProperties>
</file>